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Gill Sans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5bc526806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5bc526806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5bc526806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5bc526806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5bc526806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5bc526806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5b18685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5b18685e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5adbeb3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5adbeb3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Super resolution of unclear or occluded faces using generative adversarial networks.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 will give a brief recap of the project.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Image or video data contain plenty of information and have wide range of applications in the field of research and development.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Many applications require zooming of a specific area in the image where HR becomes essential eg. tumors diagnosis, visual surveillance etc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 matter how well an upscaling algo performs, there will be some amount of info lost and drop in image quality.</a:t>
            </a:r>
            <a:r>
              <a:rPr lang="en" sz="1800">
                <a:solidFill>
                  <a:srgbClr val="24292E"/>
                </a:solidFill>
                <a:highlight>
                  <a:srgbClr val="FFFFFF"/>
                </a:highlight>
              </a:rPr>
              <a:t> </a:t>
            </a:r>
            <a:endParaRPr sz="18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Char char="●"/>
            </a:pPr>
            <a:r>
              <a:rPr lang="en" sz="1800">
                <a:solidFill>
                  <a:srgbClr val="24292E"/>
                </a:solidFill>
                <a:highlight>
                  <a:srgbClr val="FFFFFF"/>
                </a:highlight>
              </a:rPr>
              <a:t>An efficient fix for certain situation deserves high attention.</a:t>
            </a:r>
            <a:endParaRPr sz="18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Char char="●"/>
            </a:pPr>
            <a:r>
              <a:rPr lang="en" sz="1800">
                <a:solidFill>
                  <a:srgbClr val="24292E"/>
                </a:solidFill>
                <a:highlight>
                  <a:srgbClr val="FFFFFF"/>
                </a:highlight>
              </a:rPr>
              <a:t>Estimating a high-resolution image from its low-resolution counterpart is referred to as super-resolution . </a:t>
            </a:r>
            <a:endParaRPr sz="18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Char char="●"/>
            </a:pPr>
            <a:r>
              <a:rPr lang="en" sz="1800">
                <a:solidFill>
                  <a:srgbClr val="24292E"/>
                </a:solidFill>
                <a:highlight>
                  <a:srgbClr val="FFFFFF"/>
                </a:highlight>
              </a:rPr>
              <a:t>In this project, we aim to explore image super-resolution using generative adversarial networks, trying to minimize detail lost during the upscaling procedure. </a:t>
            </a:r>
            <a:endParaRPr sz="18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Char char="●"/>
            </a:pPr>
            <a:r>
              <a:rPr lang="en" sz="1800">
                <a:solidFill>
                  <a:srgbClr val="24292E"/>
                </a:solidFill>
                <a:highlight>
                  <a:srgbClr val="FFFFFF"/>
                </a:highlight>
              </a:rPr>
              <a:t>Problem statement : In a nutshell, we are trying to generate a SR image from generator and then feed it to discriminator along with original HR images to classify them.</a:t>
            </a:r>
            <a:endParaRPr sz="18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5adbeb383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5adbeb383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69565"/>
              </a:lnSpc>
              <a:spcBef>
                <a:spcPts val="0"/>
              </a:spcBef>
              <a:spcAft>
                <a:spcPts val="0"/>
              </a:spcAft>
              <a:buClr>
                <a:srgbClr val="4D4E4F"/>
              </a:buClr>
              <a:buSzPts val="1700"/>
              <a:buChar char="●"/>
            </a:pPr>
            <a:r>
              <a:rPr lang="en" sz="1700">
                <a:solidFill>
                  <a:srgbClr val="4D4E4F"/>
                </a:solidFill>
                <a:highlight>
                  <a:schemeClr val="lt1"/>
                </a:highlight>
              </a:rPr>
              <a:t>Adversarial : two deep neural nets, they are generator model and discriminator model.</a:t>
            </a:r>
            <a:endParaRPr sz="1700">
              <a:solidFill>
                <a:srgbClr val="4D4E4F"/>
              </a:solidFill>
              <a:highlight>
                <a:schemeClr val="lt1"/>
              </a:highlight>
            </a:endParaRPr>
          </a:p>
          <a:p>
            <a:pPr marL="457200" lvl="0" indent="-336550" algn="l" rtl="0">
              <a:lnSpc>
                <a:spcPct val="169565"/>
              </a:lnSpc>
              <a:spcBef>
                <a:spcPts val="0"/>
              </a:spcBef>
              <a:spcAft>
                <a:spcPts val="0"/>
              </a:spcAft>
              <a:buClr>
                <a:srgbClr val="4D4E4F"/>
              </a:buClr>
              <a:buSzPts val="1700"/>
              <a:buChar char="●"/>
            </a:pPr>
            <a:r>
              <a:rPr lang="en" sz="1700">
                <a:solidFill>
                  <a:srgbClr val="4D4E4F"/>
                </a:solidFill>
                <a:highlight>
                  <a:schemeClr val="lt1"/>
                </a:highlight>
              </a:rPr>
              <a:t>The generator takes in low resolution image as input and learns all the features from the low resolution image and tries to create a possible super resolution image. On repetitive training and learning of the generator, it comes close to producing a good super resolution image.</a:t>
            </a:r>
            <a:endParaRPr sz="1700">
              <a:solidFill>
                <a:srgbClr val="4D4E4F"/>
              </a:solidFill>
              <a:highlight>
                <a:schemeClr val="lt1"/>
              </a:highlight>
            </a:endParaRPr>
          </a:p>
          <a:p>
            <a:pPr marL="457200" lvl="0" indent="-336550" algn="l" rtl="0">
              <a:lnSpc>
                <a:spcPct val="169565"/>
              </a:lnSpc>
              <a:spcBef>
                <a:spcPts val="0"/>
              </a:spcBef>
              <a:spcAft>
                <a:spcPts val="0"/>
              </a:spcAft>
              <a:buClr>
                <a:srgbClr val="4D4E4F"/>
              </a:buClr>
              <a:buSzPts val="1700"/>
              <a:buChar char="●"/>
            </a:pPr>
            <a:r>
              <a:rPr lang="en" sz="1700">
                <a:solidFill>
                  <a:srgbClr val="4D4E4F"/>
                </a:solidFill>
                <a:highlight>
                  <a:schemeClr val="lt1"/>
                </a:highlight>
              </a:rPr>
              <a:t>This generated fake SR image is fed into the discriminator alongside a stream of original HR Image taken from the actual, ground-truth dataset.</a:t>
            </a:r>
            <a:endParaRPr sz="1700">
              <a:solidFill>
                <a:srgbClr val="4D4E4F"/>
              </a:solidFill>
              <a:highlight>
                <a:schemeClr val="lt1"/>
              </a:highlight>
            </a:endParaRPr>
          </a:p>
          <a:p>
            <a:pPr marL="457200" lvl="0" indent="-336550" algn="l" rtl="0">
              <a:lnSpc>
                <a:spcPct val="169565"/>
              </a:lnSpc>
              <a:spcBef>
                <a:spcPts val="0"/>
              </a:spcBef>
              <a:spcAft>
                <a:spcPts val="0"/>
              </a:spcAft>
              <a:buClr>
                <a:srgbClr val="4D4E4F"/>
              </a:buClr>
              <a:buSzPts val="1700"/>
              <a:buChar char="●"/>
            </a:pPr>
            <a:r>
              <a:rPr lang="en" sz="1700">
                <a:solidFill>
                  <a:srgbClr val="4D4E4F"/>
                </a:solidFill>
                <a:highlight>
                  <a:schemeClr val="lt1"/>
                </a:highlight>
              </a:rPr>
              <a:t>The discriminator is a normal (and well understood) classification model.</a:t>
            </a:r>
            <a:endParaRPr sz="1700">
              <a:solidFill>
                <a:srgbClr val="4D4E4F"/>
              </a:solidFill>
              <a:highlight>
                <a:schemeClr val="lt1"/>
              </a:highlight>
            </a:endParaRPr>
          </a:p>
          <a:p>
            <a:pPr marL="457200" lvl="0" indent="-336550" algn="l" rtl="0">
              <a:lnSpc>
                <a:spcPct val="169565"/>
              </a:lnSpc>
              <a:spcBef>
                <a:spcPts val="0"/>
              </a:spcBef>
              <a:spcAft>
                <a:spcPts val="0"/>
              </a:spcAft>
              <a:buClr>
                <a:srgbClr val="4D4E4F"/>
              </a:buClr>
              <a:buSzPts val="1700"/>
              <a:buChar char="●"/>
            </a:pPr>
            <a:r>
              <a:rPr lang="en" sz="1700">
                <a:solidFill>
                  <a:srgbClr val="4D4E4F"/>
                </a:solidFill>
                <a:highlight>
                  <a:schemeClr val="lt1"/>
                </a:highlight>
              </a:rPr>
              <a:t>The discriminator takes in both HR and SR image and returns probabilities, a number between 0 and 1, with 1 representing real and 0 representing fake.</a:t>
            </a:r>
            <a:endParaRPr sz="17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5adbeb38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5adbeb383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4D4E4F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Chances of creating bias in the model is high</a:t>
            </a:r>
            <a:endParaRPr sz="17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ill Sans"/>
              <a:buChar char="●"/>
            </a:pPr>
            <a:r>
              <a:rPr lang="en" sz="17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To avoid bias movie face database</a:t>
            </a:r>
            <a:endParaRPr sz="17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Gill Sans"/>
              <a:buChar char="●"/>
            </a:pPr>
            <a:r>
              <a:rPr lang="en" sz="17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Images have a lot of diversity in pose, expression, occlusion, resolution</a:t>
            </a:r>
            <a:endParaRPr sz="17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08f9b718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08f9b718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08f9b718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08f9b718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08f9b71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08f9b71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08f9b718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08f9b718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bc52680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5bc52680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Super Resolution of occluded or unclear faces </a:t>
            </a:r>
            <a:endParaRPr sz="2400"/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using Generative Adversarial Networks</a:t>
            </a:r>
            <a:endParaRPr sz="240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Akhil Nair | Mounica Subramani | Mrinal Soni | SuRui Yang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Generator Model Building</a:t>
            </a:r>
            <a:endParaRPr sz="1800"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9700" y="27575"/>
            <a:ext cx="4664303" cy="5088348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/>
        </p:nvSpPr>
        <p:spPr>
          <a:xfrm>
            <a:off x="262000" y="1392750"/>
            <a:ext cx="3592200" cy="32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1.4M Trainable Parameters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 fed with low resolution Images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Discriminator Model </a:t>
            </a:r>
            <a:endParaRPr>
              <a:solidFill>
                <a:srgbClr val="00B05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Building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9768" y="0"/>
            <a:ext cx="5304230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/>
        </p:nvSpPr>
        <p:spPr>
          <a:xfrm>
            <a:off x="268900" y="1420325"/>
            <a:ext cx="3337200" cy="30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13M trainable parameters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 fed with output of generator and high resolution images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Model Training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3398" y="0"/>
            <a:ext cx="50306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/>
        </p:nvSpPr>
        <p:spPr>
          <a:xfrm>
            <a:off x="227525" y="1303100"/>
            <a:ext cx="3681900" cy="3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Reduction in training size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100 Iterations ~ 12 hours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 weights saved and reloaded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Results </a:t>
            </a:r>
            <a:r>
              <a:rPr lang="en-US" dirty="0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and Conclusion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4" name="Google Shape;1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9100" y="1322525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9875" y="1322525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6475" y="3310000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/>
        </p:nvSpPr>
        <p:spPr>
          <a:xfrm>
            <a:off x="1513650" y="2335600"/>
            <a:ext cx="198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High Resolution Image</a:t>
            </a:r>
            <a:endParaRPr sz="1000"/>
          </a:p>
        </p:txBody>
      </p:sp>
      <p:sp>
        <p:nvSpPr>
          <p:cNvPr id="158" name="Google Shape;158;p25"/>
          <p:cNvSpPr txBox="1"/>
          <p:nvPr/>
        </p:nvSpPr>
        <p:spPr>
          <a:xfrm>
            <a:off x="5146375" y="2285400"/>
            <a:ext cx="198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Low Resolution Image</a:t>
            </a:r>
            <a:endParaRPr sz="1000"/>
          </a:p>
        </p:txBody>
      </p:sp>
      <p:sp>
        <p:nvSpPr>
          <p:cNvPr id="159" name="Google Shape;159;p25"/>
          <p:cNvSpPr txBox="1"/>
          <p:nvPr/>
        </p:nvSpPr>
        <p:spPr>
          <a:xfrm>
            <a:off x="2824375" y="4297075"/>
            <a:ext cx="2322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Super Resolution Image Iteration 100</a:t>
            </a:r>
            <a:endParaRPr sz="1000"/>
          </a:p>
        </p:txBody>
      </p:sp>
      <p:sp>
        <p:nvSpPr>
          <p:cNvPr id="160" name="Google Shape;160;p25"/>
          <p:cNvSpPr txBox="1"/>
          <p:nvPr/>
        </p:nvSpPr>
        <p:spPr>
          <a:xfrm>
            <a:off x="6234275" y="4297075"/>
            <a:ext cx="2322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Super Resolution Image Iteration 500</a:t>
            </a:r>
            <a:endParaRPr sz="1000"/>
          </a:p>
        </p:txBody>
      </p:sp>
      <p:pic>
        <p:nvPicPr>
          <p:cNvPr id="161" name="Google Shape;16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44363" y="3310000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2250" y="3343600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5"/>
          <p:cNvSpPr txBox="1"/>
          <p:nvPr/>
        </p:nvSpPr>
        <p:spPr>
          <a:xfrm>
            <a:off x="0" y="4351000"/>
            <a:ext cx="2322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Super Resolution Image Iteration 1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82600" y="2120900"/>
            <a:ext cx="3687600" cy="27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Low-resolution</a:t>
            </a:r>
            <a:r>
              <a:rPr lang="en">
                <a:solidFill>
                  <a:schemeClr val="dk1"/>
                </a:solidFill>
              </a:rPr>
              <a:t>    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         </a:t>
            </a: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Super-resolution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High-resolution</a:t>
            </a:r>
            <a:endParaRPr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7213950" y="3049550"/>
            <a:ext cx="27111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low-resolution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4965300" y="4564850"/>
            <a:ext cx="3687600" cy="3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high-resolution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976100" y="3273050"/>
            <a:ext cx="319200" cy="10593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0000"/>
              </a:highlight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9525" y="2749025"/>
            <a:ext cx="2294425" cy="18809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280800" y="301200"/>
            <a:ext cx="21519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Introduction</a:t>
            </a:r>
            <a:endParaRPr sz="2800">
              <a:solidFill>
                <a:srgbClr val="00B05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80800" y="825500"/>
            <a:ext cx="8524800" cy="17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Challenge: Inability to capture perceptually satisfying features in an image.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Goal: Reconstruct high quality images, ensuring perceptual quality is preserved.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PROBLEM STATEMENT: 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Generate a super resolution image from Generator and feed it to Discriminator to classify it. 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Improve the existing implementation of GAN to get better super resolution images out of generator.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Overview</a:t>
            </a:r>
            <a:endParaRPr>
              <a:solidFill>
                <a:srgbClr val="00B05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  <a:highlight>
                  <a:schemeClr val="lt1"/>
                </a:highlight>
              </a:rPr>
              <a:t>GAN applies a deep network in combination with an adversary network to generate new data. 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  <a:highlight>
                  <a:schemeClr val="lt1"/>
                </a:highlight>
              </a:rPr>
              <a:t>GAN generator (deep neural net) creates fake data.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  <a:highlight>
                  <a:schemeClr val="lt1"/>
                </a:highlight>
              </a:rPr>
              <a:t>Discriminator (another deep neural net) is a classifier model.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  <a:highlight>
                  <a:schemeClr val="lt1"/>
                </a:highlight>
              </a:rPr>
              <a:t>Training GAN.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Dataset</a:t>
            </a:r>
            <a:endParaRPr>
              <a:solidFill>
                <a:srgbClr val="00B05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CelebA dataset consists of 202,599 face images of 10,177 unique identities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Images are frontal images with less occlusion and mostly clear faces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To avoid bias we would train our model on a second dataset Indian Movie Face Database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dataset contains 34512 images of 100 actors collected from 100 videos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075" y="2042404"/>
            <a:ext cx="1387950" cy="138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1775" y="2042400"/>
            <a:ext cx="1409150" cy="140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8325" y="1834425"/>
            <a:ext cx="1241650" cy="161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Generative Adversarial Network</a:t>
            </a: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Network Functions:  </a:t>
            </a:r>
            <a:r>
              <a:rPr lang="en" sz="1400">
                <a:solidFill>
                  <a:schemeClr val="dk1"/>
                </a:solidFill>
                <a:highlight>
                  <a:srgbClr val="00FF00"/>
                </a:highlight>
              </a:rPr>
              <a:t>Batch Normalization</a:t>
            </a:r>
            <a:endParaRPr sz="1400">
              <a:solidFill>
                <a:schemeClr val="dk1"/>
              </a:solidFill>
              <a:highlight>
                <a:srgbClr val="00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Why？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A common failure mode observed in GANs is that the generator and discriminator  from collapsing all samples to a single point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How？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Normalize the input to each unit to have zero mean and unit variance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Effect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Deal with training problems that arise due to poor initialization and helps gradient flow in deeper models.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Notice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Not applying batch norm to the final output layer, otherwise resulted in unstable accuracy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Generative Adversarial Network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673600" cy="3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Network Functions: </a:t>
            </a:r>
            <a:r>
              <a:rPr lang="en" sz="1400">
                <a:solidFill>
                  <a:schemeClr val="dk1"/>
                </a:solidFill>
                <a:highlight>
                  <a:srgbClr val="00FFFF"/>
                </a:highlight>
              </a:rPr>
              <a:t>Leaky ReLU &amp; Parametric ReLU </a:t>
            </a:r>
            <a:endParaRPr sz="1400">
              <a:solidFill>
                <a:schemeClr val="dk1"/>
              </a:solidFill>
              <a:highlight>
                <a:srgbClr val="00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why?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The motivation of L/PReLU  is to avoid zero gradients, which 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fixes the “dying ReLU” problem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Both speed up training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Difference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PReLU adaptively learns the parameters of the rectifiers, 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and improves accuracy at negligible 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extra computational cost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If a is a small and fixed value, PReLU 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becomes the Leaky ReLU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                                                                                                                                              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94" name="Google Shape;94;p18"/>
          <p:cNvSpPr txBox="1"/>
          <p:nvPr/>
        </p:nvSpPr>
        <p:spPr>
          <a:xfrm>
            <a:off x="6069975" y="2332050"/>
            <a:ext cx="1261800" cy="2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7900" y="2501616"/>
            <a:ext cx="1990101" cy="1986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1425" y="2504738"/>
            <a:ext cx="1990101" cy="198074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5995625" y="3060325"/>
            <a:ext cx="10782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f(y)=y</a:t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8248525" y="3021050"/>
            <a:ext cx="10782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f(y)=y</a:t>
            </a:r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4875500" y="3566100"/>
            <a:ext cx="10782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f(y)=0</a:t>
            </a:r>
            <a:endParaRPr/>
          </a:p>
        </p:txBody>
      </p:sp>
      <p:sp>
        <p:nvSpPr>
          <p:cNvPr id="100" name="Google Shape;100;p18"/>
          <p:cNvSpPr txBox="1"/>
          <p:nvPr/>
        </p:nvSpPr>
        <p:spPr>
          <a:xfrm>
            <a:off x="7105775" y="3668625"/>
            <a:ext cx="10782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f(y)=ay</a:t>
            </a:r>
            <a:endParaRPr/>
          </a:p>
        </p:txBody>
      </p:sp>
      <p:sp>
        <p:nvSpPr>
          <p:cNvPr id="101" name="Google Shape;101;p18"/>
          <p:cNvSpPr txBox="1"/>
          <p:nvPr/>
        </p:nvSpPr>
        <p:spPr>
          <a:xfrm>
            <a:off x="5559125" y="4568875"/>
            <a:ext cx="734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ReLU</a:t>
            </a:r>
            <a:endParaRPr/>
          </a:p>
        </p:txBody>
      </p:sp>
      <p:sp>
        <p:nvSpPr>
          <p:cNvPr id="102" name="Google Shape;102;p18"/>
          <p:cNvSpPr txBox="1"/>
          <p:nvPr/>
        </p:nvSpPr>
        <p:spPr>
          <a:xfrm>
            <a:off x="6437500" y="3566100"/>
            <a:ext cx="1078200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7233850" y="4568875"/>
            <a:ext cx="1839300" cy="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Parametric ReLU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Generator</a:t>
            </a:r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Skip connection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Feed deeper network by previous 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Layer, avoiding vanishing gradient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PixeShuffler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Upsample input by factor of 2, 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Making sure final output dimension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4824025" y="846600"/>
            <a:ext cx="407400" cy="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2993" y="0"/>
            <a:ext cx="481121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/>
        </p:nvSpPr>
        <p:spPr>
          <a:xfrm>
            <a:off x="6980475" y="1229975"/>
            <a:ext cx="14856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Skip connection</a:t>
            </a:r>
            <a:endParaRPr sz="1000"/>
          </a:p>
        </p:txBody>
      </p:sp>
      <p:sp>
        <p:nvSpPr>
          <p:cNvPr id="113" name="Google Shape;113;p19"/>
          <p:cNvSpPr txBox="1"/>
          <p:nvPr/>
        </p:nvSpPr>
        <p:spPr>
          <a:xfrm>
            <a:off x="3203375" y="1741775"/>
            <a:ext cx="14856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Skip connection</a:t>
            </a:r>
            <a:endParaRPr sz="1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Discriminator</a:t>
            </a:r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Flatten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Break the spatial structure of the data and 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create a single long feature vector to be 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used by the dense layer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Dense layer 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Find patterns for discriminating in pixel </a:t>
            </a:r>
            <a:endParaRPr sz="14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values that given as input 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7425" y="174900"/>
            <a:ext cx="4886551" cy="503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B050"/>
                </a:solidFill>
                <a:latin typeface="Gill Sans"/>
                <a:ea typeface="Gill Sans"/>
                <a:cs typeface="Gill Sans"/>
                <a:sym typeface="Gill Sans"/>
              </a:rPr>
              <a:t>Preprocessing</a:t>
            </a:r>
            <a:endParaRPr sz="1800"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8941" y="0"/>
            <a:ext cx="443506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/>
          <p:nvPr/>
        </p:nvSpPr>
        <p:spPr>
          <a:xfrm>
            <a:off x="117225" y="1344475"/>
            <a:ext cx="3971400" cy="30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Downsampling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Normalization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Batching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Feed input to tensorflow(tensorflow)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834</Words>
  <Application>Microsoft Office PowerPoint</Application>
  <PresentationFormat>On-screen Show (16:9)</PresentationFormat>
  <Paragraphs>140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Gill Sans</vt:lpstr>
      <vt:lpstr>Arial</vt:lpstr>
      <vt:lpstr>Simple Light</vt:lpstr>
      <vt:lpstr>Super Resolution of occluded or unclear faces  using Generative Adversarial Networks </vt:lpstr>
      <vt:lpstr>PowerPoint Presentation</vt:lpstr>
      <vt:lpstr>Overview </vt:lpstr>
      <vt:lpstr>Dataset  </vt:lpstr>
      <vt:lpstr>Generative Adversarial Network</vt:lpstr>
      <vt:lpstr>Generative Adversarial Network</vt:lpstr>
      <vt:lpstr>Generator</vt:lpstr>
      <vt:lpstr>Discriminator</vt:lpstr>
      <vt:lpstr>Preprocessing</vt:lpstr>
      <vt:lpstr>Generator Model Building</vt:lpstr>
      <vt:lpstr>Discriminator Model  Building </vt:lpstr>
      <vt:lpstr>Model Training </vt:lpstr>
      <vt:lpstr>Results and 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 Resolution of occluded or unclear faces  using Generative Adversarial Networks </dc:title>
  <cp:lastModifiedBy>Mounica Subramani</cp:lastModifiedBy>
  <cp:revision>1</cp:revision>
  <dcterms:modified xsi:type="dcterms:W3CDTF">2019-11-04T22:59:22Z</dcterms:modified>
</cp:coreProperties>
</file>